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8" r:id="rId3"/>
    <p:sldId id="273" r:id="rId4"/>
    <p:sldId id="276" r:id="rId5"/>
    <p:sldId id="264" r:id="rId6"/>
    <p:sldId id="277" r:id="rId7"/>
    <p:sldId id="272" r:id="rId8"/>
    <p:sldId id="281" r:id="rId9"/>
    <p:sldId id="280" r:id="rId10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8677" autoAdjust="0"/>
  </p:normalViewPr>
  <p:slideViewPr>
    <p:cSldViewPr>
      <p:cViewPr varScale="1">
        <p:scale>
          <a:sx n="101" d="100"/>
          <a:sy n="101" d="100"/>
        </p:scale>
        <p:origin x="191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Estimated General Fund Expenditures</a:t>
            </a:r>
            <a:r>
              <a:rPr lang="en-US" baseline="0" dirty="0"/>
              <a:t> for FY2022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D569-4C25-B7C4-CF114729285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D569-4C25-B7C4-CF114729285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D569-4C25-B7C4-CF114729285D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D569-4C25-B7C4-CF114729285D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D569-4C25-B7C4-CF114729285D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D569-4C25-B7C4-CF114729285D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D569-4C25-B7C4-CF114729285D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D569-4C25-B7C4-CF114729285D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1-D569-4C25-B7C4-CF114729285D}"/>
              </c:ext>
            </c:extLst>
          </c:dPt>
          <c:cat>
            <c:strRef>
              <c:f>Sheet2!$D$6:$D$14</c:f>
              <c:strCache>
                <c:ptCount val="9"/>
                <c:pt idx="0">
                  <c:v>General Government Administration</c:v>
                </c:pt>
                <c:pt idx="1">
                  <c:v>Judicial Administration</c:v>
                </c:pt>
                <c:pt idx="2">
                  <c:v>Public Safety</c:v>
                </c:pt>
                <c:pt idx="3">
                  <c:v>Public Works</c:v>
                </c:pt>
                <c:pt idx="4">
                  <c:v>Health</c:v>
                </c:pt>
                <c:pt idx="5">
                  <c:v>Education - Community College</c:v>
                </c:pt>
                <c:pt idx="6">
                  <c:v>Parks, Recreational &amp; Cultural</c:v>
                </c:pt>
                <c:pt idx="7">
                  <c:v>Community Services</c:v>
                </c:pt>
                <c:pt idx="8">
                  <c:v>Non-departmental Expenditures</c:v>
                </c:pt>
              </c:strCache>
            </c:strRef>
          </c:cat>
          <c:val>
            <c:numRef>
              <c:f>Sheet2!$I$6:$I$14</c:f>
              <c:numCache>
                <c:formatCode>#,##0</c:formatCode>
                <c:ptCount val="9"/>
                <c:pt idx="0">
                  <c:v>1652298</c:v>
                </c:pt>
                <c:pt idx="1">
                  <c:v>1132000</c:v>
                </c:pt>
                <c:pt idx="2">
                  <c:v>3500665</c:v>
                </c:pt>
                <c:pt idx="3">
                  <c:v>1175414</c:v>
                </c:pt>
                <c:pt idx="4">
                  <c:v>150076</c:v>
                </c:pt>
                <c:pt idx="5">
                  <c:v>40199</c:v>
                </c:pt>
                <c:pt idx="6">
                  <c:v>187512</c:v>
                </c:pt>
                <c:pt idx="7">
                  <c:v>250116</c:v>
                </c:pt>
                <c:pt idx="8">
                  <c:v>19300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D569-4C25-B7C4-CF11472928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69649996506132716"/>
          <c:w val="0.85777395216902252"/>
          <c:h val="0.290481321648838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>
                <a:solidFill>
                  <a:srgbClr val="002060"/>
                </a:solidFill>
              </a:rPr>
              <a:t>Estimated General Fund Transfers to other Funds FY 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713-43A7-88F3-BAA3924B378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713-43A7-88F3-BAA3924B378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713-43A7-88F3-BAA3924B378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713-43A7-88F3-BAA3924B378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5713-43A7-88F3-BAA3924B378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5713-43A7-88F3-BAA3924B378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5713-43A7-88F3-BAA3924B378C}"/>
              </c:ext>
            </c:extLst>
          </c:dPt>
          <c:cat>
            <c:strRef>
              <c:f>Sheet2!$T$19:$T$25</c:f>
              <c:strCache>
                <c:ptCount val="7"/>
                <c:pt idx="0">
                  <c:v>Transfer to School Fund</c:v>
                </c:pt>
                <c:pt idx="1">
                  <c:v>Transfer to Social Services Fund</c:v>
                </c:pt>
                <c:pt idx="2">
                  <c:v>Transfer to Child Services Act Fund</c:v>
                </c:pt>
                <c:pt idx="3">
                  <c:v>Transfer to Debt Services Fund</c:v>
                </c:pt>
                <c:pt idx="4">
                  <c:v>Transfer to Utilities Fund</c:v>
                </c:pt>
                <c:pt idx="5">
                  <c:v>Transfer to EDA Fund</c:v>
                </c:pt>
                <c:pt idx="6">
                  <c:v>Transfer to Capital Projects Fund</c:v>
                </c:pt>
              </c:strCache>
            </c:strRef>
          </c:cat>
          <c:val>
            <c:numRef>
              <c:f>Sheet2!$Z$19:$Z$25</c:f>
              <c:numCache>
                <c:formatCode>"$"#,##0_);\("$"#,##0\)</c:formatCode>
                <c:ptCount val="7"/>
                <c:pt idx="0">
                  <c:v>3473403</c:v>
                </c:pt>
                <c:pt idx="1">
                  <c:v>425097</c:v>
                </c:pt>
                <c:pt idx="2">
                  <c:v>250000</c:v>
                </c:pt>
                <c:pt idx="3">
                  <c:v>3090606</c:v>
                </c:pt>
                <c:pt idx="4">
                  <c:v>129166</c:v>
                </c:pt>
                <c:pt idx="5">
                  <c:v>84995</c:v>
                </c:pt>
                <c:pt idx="6">
                  <c:v>30100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713-43A7-88F3-BAA3924B37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General Fund Revenue Breakdown</a:t>
            </a:r>
          </a:p>
          <a:p>
            <a:pPr algn="ctr">
              <a:defRPr/>
            </a:pPr>
            <a:r>
              <a:rPr lang="en-US" sz="1100" dirty="0"/>
              <a:t>Contingent upon receipt of all Federal, State, and Local Revenue</a:t>
            </a:r>
          </a:p>
        </c:rich>
      </c:tx>
      <c:layout>
        <c:manualLayout>
          <c:xMode val="edge"/>
          <c:yMode val="edge"/>
          <c:x val="0.23765833618623758"/>
          <c:y val="1.08489277415283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BB71-46DB-A348-F84E827095A4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BB71-46DB-A348-F84E827095A4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BB71-46DB-A348-F84E827095A4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BB71-46DB-A348-F84E827095A4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BB71-46DB-A348-F84E827095A4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BB71-46DB-A348-F84E827095A4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BB71-46DB-A348-F84E827095A4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BB71-46DB-A348-F84E827095A4}"/>
              </c:ext>
            </c:extLst>
          </c:dPt>
          <c:cat>
            <c:strRef>
              <c:f>Sheet2!$C$26:$C$33</c:f>
              <c:strCache>
                <c:ptCount val="8"/>
                <c:pt idx="0">
                  <c:v>General Property Taxes</c:v>
                </c:pt>
                <c:pt idx="1">
                  <c:v>Other Local Taxes</c:v>
                </c:pt>
                <c:pt idx="2">
                  <c:v>Permits, Privilege Fees &amp; Reg.</c:v>
                </c:pt>
                <c:pt idx="3">
                  <c:v>Fines &amp; Forfeitures</c:v>
                </c:pt>
                <c:pt idx="4">
                  <c:v>Revenue from Use of Money &amp; Property</c:v>
                </c:pt>
                <c:pt idx="5">
                  <c:v>Charges for Services Provided</c:v>
                </c:pt>
                <c:pt idx="6">
                  <c:v>Miscellaneous Revenue</c:v>
                </c:pt>
                <c:pt idx="7">
                  <c:v>Revenue from Commonwealth</c:v>
                </c:pt>
              </c:strCache>
            </c:strRef>
          </c:cat>
          <c:val>
            <c:numRef>
              <c:f>Sheet2!$H$26:$H$33</c:f>
              <c:numCache>
                <c:formatCode>#,##0</c:formatCode>
                <c:ptCount val="8"/>
                <c:pt idx="0">
                  <c:v>10078821</c:v>
                </c:pt>
                <c:pt idx="1">
                  <c:v>1132000</c:v>
                </c:pt>
                <c:pt idx="2">
                  <c:v>84500</c:v>
                </c:pt>
                <c:pt idx="3">
                  <c:v>135000</c:v>
                </c:pt>
                <c:pt idx="4">
                  <c:v>64000</c:v>
                </c:pt>
                <c:pt idx="5">
                  <c:v>286900</c:v>
                </c:pt>
                <c:pt idx="6">
                  <c:v>1152800</c:v>
                </c:pt>
                <c:pt idx="7" formatCode="&quot;$&quot;#,##0_);\(&quot;$&quot;#,##0\)">
                  <c:v>2987314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B71-46DB-A348-F84E827095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31744510197095E-2"/>
          <c:y val="0.72226642472134039"/>
          <c:w val="0.94098029050716492"/>
          <c:h val="0.264714861988825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173" y="1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BFCDEE24-BA10-4FF3-BB34-7E88EE8CDAAB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637" y="4444546"/>
            <a:ext cx="5558801" cy="3637020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379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173" y="8772379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ADE586AF-AC92-44DE-86E0-E079B7024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792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586AF-AC92-44DE-86E0-E079B70241E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686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65719-846C-4400-9C2F-F44AD02C7F9A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31A4-F1A9-47DD-A269-220F1743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65719-846C-4400-9C2F-F44AD02C7F9A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31A4-F1A9-47DD-A269-220F1743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65719-846C-4400-9C2F-F44AD02C7F9A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31A4-F1A9-47DD-A269-220F1743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65719-846C-4400-9C2F-F44AD02C7F9A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31A4-F1A9-47DD-A269-220F1743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65719-846C-4400-9C2F-F44AD02C7F9A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31A4-F1A9-47DD-A269-220F1743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65719-846C-4400-9C2F-F44AD02C7F9A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31A4-F1A9-47DD-A269-220F1743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65719-846C-4400-9C2F-F44AD02C7F9A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31A4-F1A9-47DD-A269-220F1743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65719-846C-4400-9C2F-F44AD02C7F9A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31A4-F1A9-47DD-A269-220F1743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65719-846C-4400-9C2F-F44AD02C7F9A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31A4-F1A9-47DD-A269-220F1743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65719-846C-4400-9C2F-F44AD02C7F9A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31A4-F1A9-47DD-A269-220F1743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65719-846C-4400-9C2F-F44AD02C7F9A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31A4-F1A9-47DD-A269-220F1743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65719-846C-4400-9C2F-F44AD02C7F9A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231A4-F1A9-47DD-A269-220F1743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107D37D-4639-4656-9F44-E2FC252C8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"/>
            <a:ext cx="3438447" cy="118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D757954-91FE-4D16-84C1-A6FD1C8FCB7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9550"/>
            <a:ext cx="1238250" cy="12382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Cumberland County </a:t>
            </a:r>
            <a:br>
              <a:rPr lang="en-US" dirty="0"/>
            </a:br>
            <a:r>
              <a:rPr lang="en-US" dirty="0"/>
              <a:t>Fiscal Year 2022 </a:t>
            </a:r>
            <a:br>
              <a:rPr lang="en-US" dirty="0"/>
            </a:br>
            <a:r>
              <a:rPr lang="en-US" dirty="0"/>
              <a:t>Recommended Budget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Don Unmussig</a:t>
            </a:r>
          </a:p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County Administrator</a:t>
            </a:r>
          </a:p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April 6,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8AAD1-59E7-4293-B580-220DCB13D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3C21F-3A0C-4F55-B724-E6A97903B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Estimated General Fund Expenditures and Transfers </a:t>
            </a:r>
          </a:p>
          <a:p>
            <a:r>
              <a:rPr lang="en-US" sz="2800" dirty="0"/>
              <a:t>Estimated General Fund Revenue Available</a:t>
            </a:r>
          </a:p>
          <a:p>
            <a:r>
              <a:rPr lang="en-US" sz="2800" dirty="0"/>
              <a:t>Capital Improvement Plan (CIP)</a:t>
            </a:r>
          </a:p>
          <a:p>
            <a:r>
              <a:rPr lang="en-US" sz="2800" dirty="0"/>
              <a:t>Proposed Tax Rate</a:t>
            </a:r>
          </a:p>
          <a:p>
            <a:r>
              <a:rPr lang="en-US" sz="2800" dirty="0"/>
              <a:t>Next Steps</a:t>
            </a:r>
          </a:p>
          <a:p>
            <a:r>
              <a:rPr lang="en-US" sz="2800" dirty="0"/>
              <a:t>Questions and Discussion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2B8B98-1D26-4EB3-A5F8-DF9C370C9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228600"/>
            <a:ext cx="2514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7984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62DD6FC-A60C-4F79-9599-6D1C48B84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228600"/>
            <a:ext cx="2514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117850" cy="4691063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General Government Administration      $1,681,528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Judicial Administration                               $675,545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Public Safety                                                 $3,602,605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Public Works	                                           $1,645,307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Health		               $149,591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Education – Community College	               $59,396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Parks, Recreational &amp; Cultural	               $188,321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Community Services	               $230,131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Non-Departmental Expenditures               $19,900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Total Estimated General Fund Expenditures:</a:t>
            </a:r>
          </a:p>
          <a:p>
            <a:endParaRPr lang="en-US" dirty="0"/>
          </a:p>
          <a:p>
            <a:pPr algn="ctr"/>
            <a:r>
              <a:rPr lang="en-US" sz="2600" b="1" dirty="0"/>
              <a:t>$8,252,324</a:t>
            </a:r>
          </a:p>
          <a:p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6025189"/>
              </p:ext>
            </p:extLst>
          </p:nvPr>
        </p:nvGraphicFramePr>
        <p:xfrm>
          <a:off x="3575050" y="273050"/>
          <a:ext cx="511175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0655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62DD6FC-A60C-4F79-9599-6D1C48B84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228600"/>
            <a:ext cx="2514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117850" cy="4691063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Transfer to School Fund                      $3,473,403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Transfer to Social Services Fund        $425,097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Transfer to Child Services Act Fund   $250,000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Transfer to Debt Services Fund          $3,090,606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Transfer to Utilities Fund                     $129,166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Transfer to EDA Fund        	            $84,995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Transfer to Capital Projects Fund       $30,100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Total Estimated General Fund Transfers:</a:t>
            </a:r>
          </a:p>
          <a:p>
            <a:endParaRPr lang="en-US" dirty="0"/>
          </a:p>
          <a:p>
            <a:pPr algn="ctr"/>
            <a:r>
              <a:rPr lang="en-US" sz="2600" b="1" dirty="0"/>
              <a:t>$7,483,367</a:t>
            </a:r>
          </a:p>
          <a:p>
            <a:pPr algn="ctr"/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Total Estimated General Fund Expenditures and Transfers Equal:</a:t>
            </a:r>
          </a:p>
          <a:p>
            <a:endParaRPr lang="en-US" sz="2400" dirty="0"/>
          </a:p>
          <a:p>
            <a:pPr algn="ctr"/>
            <a:r>
              <a:rPr lang="en-US" sz="2600" b="1" dirty="0"/>
              <a:t>$15,735,691</a:t>
            </a:r>
          </a:p>
          <a:p>
            <a:pPr algn="ctr"/>
            <a:endParaRPr lang="en-US" sz="2600" b="1" dirty="0"/>
          </a:p>
          <a:p>
            <a:pPr algn="ctr"/>
            <a:endParaRPr lang="en-US" sz="2600" b="1" dirty="0"/>
          </a:p>
          <a:p>
            <a:pPr algn="ctr"/>
            <a:endParaRPr lang="en-US" sz="2600" b="1" dirty="0"/>
          </a:p>
          <a:p>
            <a:endParaRPr lang="en-US" dirty="0"/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6838140"/>
              </p:ext>
            </p:extLst>
          </p:nvPr>
        </p:nvGraphicFramePr>
        <p:xfrm>
          <a:off x="3733800" y="838200"/>
          <a:ext cx="4572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04495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62DD6FC-A60C-4F79-9599-6D1C48B84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228600"/>
            <a:ext cx="2514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117850" cy="4691063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General Property Taxes    	$10,019,979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Other Local Taxes		$1,222,000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Permits, Privilege Fees 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&amp; Registrations		$82,900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Fines &amp; Forfeitures	$90,000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Revenue from use of                                                     Money and Property	$22,000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Charges for Services	$345,416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Miscellaneous Revenue	$1,152,300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Total Revenue from Local Sources: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700" b="1" dirty="0"/>
              <a:t>$12,934,595</a:t>
            </a:r>
          </a:p>
          <a:p>
            <a:pPr algn="ctr"/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Revenue from Commonwealth:</a:t>
            </a:r>
          </a:p>
          <a:p>
            <a:pPr algn="ctr"/>
            <a:endParaRPr lang="en-US" b="1" dirty="0"/>
          </a:p>
          <a:p>
            <a:pPr algn="ctr"/>
            <a:r>
              <a:rPr lang="en-US" sz="1700" b="1" dirty="0"/>
              <a:t>$2,801,096</a:t>
            </a:r>
          </a:p>
          <a:p>
            <a:endParaRPr lang="en-US" dirty="0"/>
          </a:p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Total Estimated General Fund Revenue:</a:t>
            </a:r>
          </a:p>
          <a:p>
            <a:endParaRPr lang="en-US" dirty="0"/>
          </a:p>
          <a:p>
            <a:pPr algn="ctr"/>
            <a:r>
              <a:rPr lang="en-US" sz="2600" b="1" dirty="0"/>
              <a:t>$15,735,691</a:t>
            </a:r>
          </a:p>
          <a:p>
            <a:endParaRPr lang="en-US" dirty="0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2065887"/>
              </p:ext>
            </p:extLst>
          </p:nvPr>
        </p:nvGraphicFramePr>
        <p:xfrm>
          <a:off x="3575050" y="273050"/>
          <a:ext cx="511175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76486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8AAD1-59E7-4293-B580-220DCB13D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Capital Improvement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3C21F-3A0C-4F55-B724-E6A97903B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2B8B98-1D26-4EB3-A5F8-DF9C370C9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228600"/>
            <a:ext cx="2514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651359"/>
          <a:ext cx="8229599" cy="4423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06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43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6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1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1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01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37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59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690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599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599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869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200489">
                <a:tc gridSpan="7"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Cumberland County Capital Improvements Program:  FY 2021-2022 through FY 2025-2026</a:t>
                      </a:r>
                      <a:endParaRPr lang="en-US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92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Project Description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Department making request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Requesting departments priority ranking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Reference page number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CIP Commission Evaluation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Planning Commission Ranking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Total Estimated                                  Cost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2021-2022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2022-2023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2023-2024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2024-2025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2025-2026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225"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County Administration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93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Server Refresh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4-5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$    150,000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$  150,000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493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Admin/Old Jail Parking Lot Repair/Seal/Strip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General Properties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6-7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$      30,000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$    30,000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493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Climate Control Program for the Courthouse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General Properties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2-3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8-15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$      21,415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$   21,415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93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Additional Administrative Parking Lot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General Properties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16-17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$    126,000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$  126,000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493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Older portion Admin Bldg ceiling/HVAC/lights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General Properties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18-19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$      75,000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$   75,000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3206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Education 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493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Replacement of IT Building Roof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Cumberland Schools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20-21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$      23,850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$    23,850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3206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Utilities 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493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Pump Station Generators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Public Works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N/A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22-23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$      85,000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$    85,000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493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Route 13 Waterline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Public Works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N/A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24-25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$      35,000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$   35,000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3206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3206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320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CIP Commission Evaluation: Score of 7-35 with 35 being the most urgent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3206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PC Ranking: (1) Required &amp; Urgent, (2) Highly desirable, (3) Desirable, (4)Marginally beneficial, (5) Not justified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0" marR="7160" marT="7160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909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62DD6FC-A60C-4F79-9599-6D1C48B84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228600"/>
            <a:ext cx="2514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Rate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/>
              <a:t>The required Revenue and Expenditure balances are $15,735,691</a:t>
            </a:r>
          </a:p>
          <a:p>
            <a:pPr marL="0" indent="0" algn="ctr">
              <a:buNone/>
            </a:pPr>
            <a:endParaRPr lang="en-US" sz="2400" b="1" dirty="0"/>
          </a:p>
          <a:p>
            <a:r>
              <a:rPr lang="en-US" sz="2400" b="1" dirty="0"/>
              <a:t>This budget was developed using a Real Estate Tax and Public Service Rate of .75 per $100 of assessed value, a tax decrease to our citizens</a:t>
            </a:r>
          </a:p>
          <a:p>
            <a:r>
              <a:rPr lang="en-US" sz="2400" b="1" dirty="0"/>
              <a:t>Minor adjustments may be made to this budget once the State completes their budget process, the General Assembly  session to complete the budget is tomorrow.  </a:t>
            </a: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76236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8AAD1-59E7-4293-B580-220DCB13D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3C21F-3A0C-4F55-B724-E6A97903B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9675"/>
            <a:ext cx="8229600" cy="49530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April 6, 2021 – Public Hearing regarding the Real Estate Tax Rate, CIP, and the Budget following this presentation</a:t>
            </a:r>
          </a:p>
          <a:p>
            <a:pPr lvl="2"/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April 13, 2021 – The Board will vote on the Real Estate Tax Rate, CIP, and the Budget at the regular Board meeting on 13 April, 2021 at 7PM.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2B8B98-1D26-4EB3-A5F8-DF9C370C9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228600"/>
            <a:ext cx="2514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7989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8AAD1-59E7-4293-B580-220DCB13DF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 and Discussion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2B8B98-1D26-4EB3-A5F8-DF9C370C9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228600"/>
            <a:ext cx="2514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1952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3551</TotalTime>
  <Words>669</Words>
  <Application>Microsoft Office PowerPoint</Application>
  <PresentationFormat>On-screen Show (4:3)</PresentationFormat>
  <Paragraphs>216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Cumberland County  Fiscal Year 2022  Recommended Budget</vt:lpstr>
      <vt:lpstr>Topics</vt:lpstr>
      <vt:lpstr>PowerPoint Presentation</vt:lpstr>
      <vt:lpstr>PowerPoint Presentation</vt:lpstr>
      <vt:lpstr>PowerPoint Presentation</vt:lpstr>
      <vt:lpstr>Capital Improvement Plan</vt:lpstr>
      <vt:lpstr>Tax Rate</vt:lpstr>
      <vt:lpstr>Next Steps</vt:lpstr>
      <vt:lpstr>Questions and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jpfeiffer</dc:creator>
  <cp:lastModifiedBy>Jennifer Crews</cp:lastModifiedBy>
  <cp:revision>242</cp:revision>
  <cp:lastPrinted>2021-04-06T14:10:58Z</cp:lastPrinted>
  <dcterms:created xsi:type="dcterms:W3CDTF">2016-02-05T13:12:57Z</dcterms:created>
  <dcterms:modified xsi:type="dcterms:W3CDTF">2021-04-07T13:11:39Z</dcterms:modified>
</cp:coreProperties>
</file>